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96" r:id="rId4"/>
  </p:sldMasterIdLst>
  <p:notesMasterIdLst>
    <p:notesMasterId r:id="rId13"/>
  </p:notesMasterIdLst>
  <p:sldIdLst>
    <p:sldId id="256" r:id="rId5"/>
    <p:sldId id="267" r:id="rId6"/>
    <p:sldId id="268" r:id="rId7"/>
    <p:sldId id="275" r:id="rId8"/>
    <p:sldId id="273" r:id="rId9"/>
    <p:sldId id="274" r:id="rId10"/>
    <p:sldId id="270" r:id="rId11"/>
    <p:sldId id="263" r:id="rId12"/>
  </p:sldIdLst>
  <p:sldSz cx="9906000" cy="6858000" type="A4"/>
  <p:notesSz cx="6797675" cy="9928225"/>
  <p:defaultTextStyle>
    <a:defPPr lvl="0">
      <a:defRPr lang="ru-RU"/>
    </a:defPPr>
    <a:lvl1pPr marL="0" lvl="0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6428" lvl="1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92855" lvl="2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9282" lvl="3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85710" lvl="4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32137" lvl="5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78565" lvl="6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24992" lvl="7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71419" lvl="8" algn="l" defTabSz="8928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3498">
          <p15:clr>
            <a:srgbClr val="A4A3A4"/>
          </p15:clr>
        </p15:guide>
        <p15:guide id="2" pos="5897">
          <p15:clr>
            <a:srgbClr val="A4A3A4"/>
          </p15:clr>
        </p15:guide>
      </p15:sldGuideLst>
    </p:ext>
    <p:ext uri="{2D200454-40CA-4A62-9FC3-DE9A4176ACB9}">
      <p15:notes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55AB470-43F5-4819-A4E9-4E2E450CBB06}">
  <a:tblStyle styleId="{255AB470-43F5-4819-A4E9-4E2E450CBB0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674" y="-318"/>
      </p:cViewPr>
      <p:guideLst>
        <p:guide orient="horz" pos="3498"/>
        <p:guide pos="589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8578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6428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2855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39282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85710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32137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78565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24992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71419" algn="l" defTabSz="8928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6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2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5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8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4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1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D1C6-2C2D-4E98-9123-0CB605CCC079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9018-844C-4820-A18E-0EE2CFC48CDC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1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2C489-4201-4D6E-BF29-73DBF815B832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6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2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5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8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4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1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D1C6-2C2D-4E98-9123-0CB605CCC07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26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5533C-3315-40D1-AEED-BFAF13EF832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827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7" y="4406902"/>
            <a:ext cx="842010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7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64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928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9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857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3213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785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24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714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ED91-3DE2-4464-8591-8B0A236D86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98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1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9E74-F9AB-4A07-AF15-F989CFE4396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374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6"/>
            <a:ext cx="43768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6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D7A7-0080-4413-A2E4-61562C68DE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594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0963-C95B-47C8-A9B5-E83E4AB974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323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1D35-1491-4B3E-9845-5BDF604B276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86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49A1-F4B7-4B36-A81A-024F5A11FA1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3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5533C-3315-40D1-AEED-BFAF13EF8320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6428" indent="0">
              <a:buNone/>
              <a:defRPr sz="2800"/>
            </a:lvl2pPr>
            <a:lvl3pPr marL="892855" indent="0">
              <a:buNone/>
              <a:defRPr sz="2400"/>
            </a:lvl3pPr>
            <a:lvl4pPr marL="1339282" indent="0">
              <a:buNone/>
              <a:defRPr sz="2000"/>
            </a:lvl4pPr>
            <a:lvl5pPr marL="1785710" indent="0">
              <a:buNone/>
              <a:defRPr sz="2000"/>
            </a:lvl5pPr>
            <a:lvl6pPr marL="2232137" indent="0">
              <a:buNone/>
              <a:defRPr sz="2000"/>
            </a:lvl6pPr>
            <a:lvl7pPr marL="2678565" indent="0">
              <a:buNone/>
              <a:defRPr sz="2000"/>
            </a:lvl7pPr>
            <a:lvl8pPr marL="3124992" indent="0">
              <a:buNone/>
              <a:defRPr sz="2000"/>
            </a:lvl8pPr>
            <a:lvl9pPr marL="3571419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E25D-CAC3-4336-B46E-D8E4E980C1B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770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9018-844C-4820-A18E-0EE2CFC48CD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0352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1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2C489-4201-4D6E-BF29-73DBF815B8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917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6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2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5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8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4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1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D1C6-2C2D-4E98-9123-0CB605CCC07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5080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5533C-3315-40D1-AEED-BFAF13EF832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60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7" y="4406902"/>
            <a:ext cx="842010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7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64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928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9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857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3213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785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24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714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ED91-3DE2-4464-8591-8B0A236D86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568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1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9E74-F9AB-4A07-AF15-F989CFE4396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97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6"/>
            <a:ext cx="43768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6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D7A7-0080-4413-A2E4-61562C68DE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792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0963-C95B-47C8-A9B5-E83E4AB974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4694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1D35-1491-4B3E-9845-5BDF604B276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34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7" y="4406902"/>
            <a:ext cx="842010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7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64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928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9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857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3213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785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24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714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ED91-3DE2-4464-8591-8B0A236D863C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49A1-F4B7-4B36-A81A-024F5A11FA1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6680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6428" indent="0">
              <a:buNone/>
              <a:defRPr sz="2800"/>
            </a:lvl2pPr>
            <a:lvl3pPr marL="892855" indent="0">
              <a:buNone/>
              <a:defRPr sz="2400"/>
            </a:lvl3pPr>
            <a:lvl4pPr marL="1339282" indent="0">
              <a:buNone/>
              <a:defRPr sz="2000"/>
            </a:lvl4pPr>
            <a:lvl5pPr marL="1785710" indent="0">
              <a:buNone/>
              <a:defRPr sz="2000"/>
            </a:lvl5pPr>
            <a:lvl6pPr marL="2232137" indent="0">
              <a:buNone/>
              <a:defRPr sz="2000"/>
            </a:lvl6pPr>
            <a:lvl7pPr marL="2678565" indent="0">
              <a:buNone/>
              <a:defRPr sz="2000"/>
            </a:lvl7pPr>
            <a:lvl8pPr marL="3124992" indent="0">
              <a:buNone/>
              <a:defRPr sz="2000"/>
            </a:lvl8pPr>
            <a:lvl9pPr marL="3571419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E25D-CAC3-4336-B46E-D8E4E980C1B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8221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9018-844C-4820-A18E-0EE2CFC48CD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691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1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2C489-4201-4D6E-BF29-73DBF815B8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242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6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2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5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8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4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1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D1C6-2C2D-4E98-9123-0CB605CCC07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3983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5533C-3315-40D1-AEED-BFAF13EF832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397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7" y="4406902"/>
            <a:ext cx="842010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7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64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928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9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857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3213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785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24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714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ED91-3DE2-4464-8591-8B0A236D86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5030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1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9E74-F9AB-4A07-AF15-F989CFE4396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2044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6"/>
            <a:ext cx="43768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6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D7A7-0080-4413-A2E4-61562C68DE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200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0963-C95B-47C8-A9B5-E83E4AB974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19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1" y="1600200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9E74-F9AB-4A07-AF15-F989CFE4396D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1D35-1491-4B3E-9845-5BDF604B276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8616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49A1-F4B7-4B36-A81A-024F5A11FA1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443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6428" indent="0">
              <a:buNone/>
              <a:defRPr sz="2800"/>
            </a:lvl2pPr>
            <a:lvl3pPr marL="892855" indent="0">
              <a:buNone/>
              <a:defRPr sz="2400"/>
            </a:lvl3pPr>
            <a:lvl4pPr marL="1339282" indent="0">
              <a:buNone/>
              <a:defRPr sz="2000"/>
            </a:lvl4pPr>
            <a:lvl5pPr marL="1785710" indent="0">
              <a:buNone/>
              <a:defRPr sz="2000"/>
            </a:lvl5pPr>
            <a:lvl6pPr marL="2232137" indent="0">
              <a:buNone/>
              <a:defRPr sz="2000"/>
            </a:lvl6pPr>
            <a:lvl7pPr marL="2678565" indent="0">
              <a:buNone/>
              <a:defRPr sz="2000"/>
            </a:lvl7pPr>
            <a:lvl8pPr marL="3124992" indent="0">
              <a:buNone/>
              <a:defRPr sz="2000"/>
            </a:lvl8pPr>
            <a:lvl9pPr marL="3571419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E25D-CAC3-4336-B46E-D8E4E980C1B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777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9018-844C-4820-A18E-0EE2CFC48CD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5367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1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2C489-4201-4D6E-BF29-73DBF815B83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6"/>
            <a:ext cx="43768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6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D7A7-0080-4413-A2E4-61562C68DEBD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0963-C95B-47C8-A9B5-E83E4AB97415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1D35-1491-4B3E-9845-5BDF604B276E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49A1-F4B7-4B36-A81A-024F5A11FA13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46428" indent="0">
              <a:buNone/>
              <a:defRPr sz="2800"/>
            </a:lvl2pPr>
            <a:lvl3pPr marL="892855" indent="0">
              <a:buNone/>
              <a:defRPr sz="2400"/>
            </a:lvl3pPr>
            <a:lvl4pPr marL="1339282" indent="0">
              <a:buNone/>
              <a:defRPr sz="2000"/>
            </a:lvl4pPr>
            <a:lvl5pPr marL="1785710" indent="0">
              <a:buNone/>
              <a:defRPr sz="2000"/>
            </a:lvl5pPr>
            <a:lvl6pPr marL="2232137" indent="0">
              <a:buNone/>
              <a:defRPr sz="2000"/>
            </a:lvl6pPr>
            <a:lvl7pPr marL="2678565" indent="0">
              <a:buNone/>
              <a:defRPr sz="2000"/>
            </a:lvl7pPr>
            <a:lvl8pPr marL="3124992" indent="0">
              <a:buNone/>
              <a:defRPr sz="2000"/>
            </a:lvl8pPr>
            <a:lvl9pPr marL="3571419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E25D-CAC3-4336-B46E-D8E4E980C1BF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89285" tIns="44643" rIns="89285" bIns="44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89285" tIns="44643" rIns="89285" bIns="44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A7F5-288E-4E57-94F9-0183B17BDA59}" type="datetime1">
              <a:rPr lang="ru-RU" smtClean="0"/>
              <a:pPr/>
              <a:t>10.02.2026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892855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4821" indent="-334821" algn="l" defTabSz="8928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5445" indent="-279017" algn="l" defTabSz="8928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1606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497" indent="-223214" algn="l" defTabSz="8928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8924" indent="-223214" algn="l" defTabSz="8928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351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177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205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94633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6428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285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28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571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32137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7856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2499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71419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89285" tIns="44643" rIns="89285" bIns="44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89285" tIns="44643" rIns="89285" bIns="44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A7F5-288E-4E57-94F9-0183B17BDA5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89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892855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4821" indent="-334821" algn="l" defTabSz="8928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5445" indent="-279017" algn="l" defTabSz="8928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1606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497" indent="-223214" algn="l" defTabSz="8928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8924" indent="-223214" algn="l" defTabSz="8928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351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177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205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94633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6428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285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28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571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32137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7856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2499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71419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89285" tIns="44643" rIns="89285" bIns="44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89285" tIns="44643" rIns="89285" bIns="44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A7F5-288E-4E57-94F9-0183B17BDA5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6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892855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4821" indent="-334821" algn="l" defTabSz="8928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5445" indent="-279017" algn="l" defTabSz="8928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1606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497" indent="-223214" algn="l" defTabSz="8928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8924" indent="-223214" algn="l" defTabSz="8928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351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177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205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94633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6428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285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28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571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32137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7856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2499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71419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89285" tIns="44643" rIns="89285" bIns="44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89285" tIns="44643" rIns="89285" bIns="44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A7F5-288E-4E57-94F9-0183B17BDA5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18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892855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4821" indent="-334821" algn="l" defTabSz="89285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5445" indent="-279017" algn="l" defTabSz="89285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1606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497" indent="-223214" algn="l" defTabSz="89285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8924" indent="-223214" algn="l" defTabSz="89285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351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177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205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94633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6428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285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28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571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32137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7856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2499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71419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98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6497" y="3262719"/>
            <a:ext cx="9489503" cy="1499942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Отдельные вопросы приемки законченных строительством объектов в соответствии с положениями Технического регламента о безопасности сетей газораспределения и </a:t>
            </a:r>
            <a:r>
              <a:rPr lang="ru-RU" sz="2400" dirty="0" err="1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газопотребления</a:t>
            </a:r>
            <a:endParaRPr lang="ru-RU" sz="2400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6211" y="5120199"/>
            <a:ext cx="7863506" cy="736489"/>
          </a:xfrm>
          <a:prstGeom prst="rect">
            <a:avLst/>
          </a:prstGeom>
          <a:noFill/>
        </p:spPr>
        <p:txBody>
          <a:bodyPr wrap="none" lIns="89285" tIns="44643" rIns="89285" bIns="44643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Докладчик </a:t>
            </a:r>
            <a:r>
              <a:rPr lang="ru-RU" sz="1400" b="1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– начальник отдела по надзору за безопасностью объектов систем </a:t>
            </a:r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газораспределения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и </a:t>
            </a:r>
            <a:r>
              <a:rPr lang="ru-RU" sz="1400" b="1" dirty="0" err="1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газопотребления</a:t>
            </a:r>
            <a:r>
              <a:rPr lang="ru-RU" sz="1400" b="1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Северо-Западного управления </a:t>
            </a:r>
            <a:r>
              <a:rPr lang="ru-RU" sz="1400" b="1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Ростехнадзора</a:t>
            </a:r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Кварацхелия</a:t>
            </a:r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Андрей </a:t>
            </a:r>
            <a:r>
              <a:rPr lang="ru-RU" sz="1400" b="1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Евгеньевич</a:t>
            </a:r>
            <a:endParaRPr lang="ru-RU" sz="1400" b="1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4" y="800709"/>
            <a:ext cx="1921581" cy="199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43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72" y="286359"/>
            <a:ext cx="7517828" cy="1499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ato" panose="020F0502020204030203" pitchFamily="34" charset="0"/>
                <a:cs typeface="Lato" panose="020F0502020204030203" pitchFamily="34" charset="0"/>
              </a:rPr>
              <a:t>Ст. 8 Федерального 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закона от 21.07.1997  № 116-ФЗ «О промышленной безопасности опасных производственных объектов»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061" y="1986474"/>
            <a:ext cx="8885989" cy="2552370"/>
          </a:xfrm>
          <a:prstGeom prst="rect">
            <a:avLst/>
          </a:prstGeom>
          <a:noFill/>
        </p:spPr>
        <p:txBody>
          <a:bodyPr wrap="square" lIns="89285" tIns="44643" rIns="89285" bIns="44643" rtlCol="0">
            <a:spAutoFit/>
          </a:bodyPr>
          <a:lstStyle/>
          <a:p>
            <a:pPr algn="just"/>
            <a:r>
              <a:rPr lang="ru-RU" sz="1600" b="1" dirty="0">
                <a:solidFill>
                  <a:prstClr val="black"/>
                </a:solidFill>
              </a:rPr>
              <a:t>п. 3_1 статьи 8: </a:t>
            </a:r>
            <a:r>
              <a:rPr lang="ru-RU" sz="1600" dirty="0">
                <a:solidFill>
                  <a:prstClr val="black"/>
                </a:solidFill>
              </a:rPr>
              <a:t>«Соответствие построенных, реконструированных опасных производственных объектов требованиям технических регламентов и проектной документации, устанавливается заключением уполномоченного на осуществление государственного строительного надзора федерального органа исполнительной власти или уполномоченного на осуществление государственного строительного надзора органа исполнительной власти субъекта Российской Федерации в соответствии с законодательством  Российской Федерации о градостроительной деятельности».</a:t>
            </a:r>
          </a:p>
          <a:p>
            <a:pPr algn="just"/>
            <a:endParaRPr lang="ru-RU" sz="1600" b="1" dirty="0" smtClean="0">
              <a:solidFill>
                <a:prstClr val="black"/>
              </a:solidFill>
            </a:endParaRPr>
          </a:p>
          <a:p>
            <a:pPr algn="just"/>
            <a:r>
              <a:rPr lang="ru-RU" sz="1600" b="1" dirty="0" smtClean="0">
                <a:solidFill>
                  <a:prstClr val="black"/>
                </a:solidFill>
              </a:rPr>
              <a:t>п</a:t>
            </a:r>
            <a:r>
              <a:rPr lang="ru-RU" sz="1600" b="1" dirty="0">
                <a:solidFill>
                  <a:prstClr val="black"/>
                </a:solidFill>
              </a:rPr>
              <a:t>. 4 статьи 8: </a:t>
            </a:r>
            <a:r>
              <a:rPr lang="ru-RU" sz="1600" dirty="0">
                <a:solidFill>
                  <a:prstClr val="black"/>
                </a:solidFill>
              </a:rPr>
              <a:t>«Ввод в эксплуатацию опасного производственного объекта проводится в порядке, установленном законодательством Российской Федерации о градостроительной деятельности».</a:t>
            </a: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86359"/>
            <a:ext cx="854780" cy="88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29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72" y="286359"/>
            <a:ext cx="7517828" cy="1499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ato" panose="020F0502020204030203" pitchFamily="34" charset="0"/>
                <a:cs typeface="Lato" panose="020F0502020204030203" pitchFamily="34" charset="0"/>
              </a:rPr>
              <a:t>Градостроительный Кодекс Российской Федерации</a:t>
            </a:r>
            <a:endParaRPr lang="ru-RU" sz="2400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061" y="1986474"/>
            <a:ext cx="8885989" cy="3537255"/>
          </a:xfrm>
          <a:prstGeom prst="rect">
            <a:avLst/>
          </a:prstGeom>
          <a:noFill/>
        </p:spPr>
        <p:txBody>
          <a:bodyPr wrap="square" lIns="89285" tIns="44643" rIns="89285" bIns="44643" rtlCol="0">
            <a:spAutoFit/>
          </a:bodyPr>
          <a:lstStyle/>
          <a:p>
            <a:pPr algn="just"/>
            <a:r>
              <a:rPr lang="ru-RU" sz="1600" b="1" dirty="0">
                <a:solidFill>
                  <a:prstClr val="black"/>
                </a:solidFill>
              </a:rPr>
              <a:t>Статья 51. Разрешение на </a:t>
            </a:r>
            <a:r>
              <a:rPr lang="ru-RU" sz="1600" b="1" dirty="0" smtClean="0">
                <a:solidFill>
                  <a:prstClr val="black"/>
                </a:solidFill>
              </a:rPr>
              <a:t>строительство</a:t>
            </a:r>
          </a:p>
          <a:p>
            <a:pPr algn="just"/>
            <a:r>
              <a:rPr lang="ru-RU" sz="1600" b="1" i="1" dirty="0" smtClean="0">
                <a:solidFill>
                  <a:prstClr val="black"/>
                </a:solidFill>
              </a:rPr>
              <a:t>…</a:t>
            </a:r>
          </a:p>
          <a:p>
            <a:pPr algn="just"/>
            <a:r>
              <a:rPr lang="ru-RU" sz="1600" b="1" dirty="0">
                <a:solidFill>
                  <a:prstClr val="black"/>
                </a:solidFill>
              </a:rPr>
              <a:t>17. Выдача разрешения на строительство не требуется в случае</a:t>
            </a:r>
            <a:r>
              <a:rPr lang="ru-RU" sz="1600" b="1" dirty="0" smtClean="0">
                <a:solidFill>
                  <a:prstClr val="black"/>
                </a:solidFill>
              </a:rPr>
              <a:t>:</a:t>
            </a:r>
          </a:p>
          <a:p>
            <a:pPr algn="just"/>
            <a:r>
              <a:rPr lang="ru-RU" sz="1600" b="1" dirty="0" smtClean="0">
                <a:solidFill>
                  <a:prstClr val="black"/>
                </a:solidFill>
              </a:rPr>
              <a:t>…</a:t>
            </a:r>
            <a:endParaRPr lang="ru-RU" sz="1600" b="1" dirty="0">
              <a:solidFill>
                <a:prstClr val="black"/>
              </a:solidFill>
            </a:endParaRPr>
          </a:p>
          <a:p>
            <a:pPr algn="just"/>
            <a:r>
              <a:rPr lang="ru-RU" sz="1600" dirty="0">
                <a:solidFill>
                  <a:prstClr val="black"/>
                </a:solidFill>
              </a:rPr>
              <a:t>3) строительства на земельном участке строений и сооружений вспомогательного использования, критерии отнесения к которым устанавливаются Правительством Российской Федерации</a:t>
            </a:r>
            <a:r>
              <a:rPr lang="ru-RU" sz="1600" dirty="0" smtClean="0">
                <a:solidFill>
                  <a:prstClr val="black"/>
                </a:solidFill>
              </a:rPr>
              <a:t>;</a:t>
            </a:r>
          </a:p>
          <a:p>
            <a:pPr algn="just"/>
            <a:r>
              <a:rPr lang="ru-RU" sz="1600" i="1" dirty="0">
                <a:solidFill>
                  <a:prstClr val="black"/>
                </a:solidFill>
              </a:rPr>
              <a:t>(критерии: постановление Правительства РФ от 04.05.2023 № </a:t>
            </a:r>
            <a:r>
              <a:rPr lang="ru-RU" sz="1600" i="1" dirty="0" smtClean="0">
                <a:solidFill>
                  <a:prstClr val="black"/>
                </a:solidFill>
              </a:rPr>
              <a:t>703)</a:t>
            </a:r>
          </a:p>
          <a:p>
            <a:pPr algn="just"/>
            <a:r>
              <a:rPr lang="ru-RU" sz="1600" dirty="0" smtClean="0">
                <a:solidFill>
                  <a:prstClr val="black"/>
                </a:solidFill>
              </a:rPr>
              <a:t>…</a:t>
            </a:r>
          </a:p>
          <a:p>
            <a:pPr algn="just"/>
            <a:r>
              <a:rPr lang="ru-RU" sz="1600" dirty="0">
                <a:solidFill>
                  <a:prstClr val="black"/>
                </a:solidFill>
              </a:rPr>
              <a:t>4_4) строительства, реконструкции объектов, предназначенных для транспортировки природного газа под давлением до 1,2 </a:t>
            </a:r>
            <a:r>
              <a:rPr lang="ru-RU" sz="1600" dirty="0" err="1">
                <a:solidFill>
                  <a:prstClr val="black"/>
                </a:solidFill>
              </a:rPr>
              <a:t>мегапаскаля</a:t>
            </a:r>
            <a:r>
              <a:rPr lang="ru-RU" sz="1600" dirty="0">
                <a:solidFill>
                  <a:prstClr val="black"/>
                </a:solidFill>
              </a:rPr>
              <a:t> включительно</a:t>
            </a:r>
            <a:r>
              <a:rPr lang="ru-RU" sz="1600" dirty="0" smtClean="0">
                <a:solidFill>
                  <a:prstClr val="black"/>
                </a:solidFill>
              </a:rPr>
              <a:t>; </a:t>
            </a:r>
          </a:p>
          <a:p>
            <a:pPr algn="just"/>
            <a:r>
              <a:rPr lang="ru-RU" sz="1600" i="1" dirty="0" smtClean="0">
                <a:solidFill>
                  <a:prstClr val="black"/>
                </a:solidFill>
              </a:rPr>
              <a:t>(</a:t>
            </a:r>
            <a:r>
              <a:rPr lang="ru-RU" sz="1600" i="1" dirty="0">
                <a:solidFill>
                  <a:prstClr val="black"/>
                </a:solidFill>
              </a:rPr>
              <a:t>Пункт дополнительно включен с 14 августа 2018 года Федеральным законом от 3 августа 2018 года N 330-ФЗ; в редакции, введенной в действие с 13 июля 2021 года Федеральным законом от 2 июля 2021 года N </a:t>
            </a:r>
            <a:r>
              <a:rPr lang="ru-RU" sz="1600" i="1" dirty="0" smtClean="0">
                <a:solidFill>
                  <a:prstClr val="black"/>
                </a:solidFill>
              </a:rPr>
              <a:t>298-ФЗ)</a:t>
            </a:r>
            <a:endParaRPr lang="ru-RU" sz="1600" i="1" dirty="0">
              <a:solidFill>
                <a:prstClr val="black"/>
              </a:solidFill>
            </a:endParaRPr>
          </a:p>
          <a:p>
            <a:pPr algn="just"/>
            <a:endParaRPr lang="ru-RU" sz="16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86359"/>
            <a:ext cx="854780" cy="88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21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72" y="286359"/>
            <a:ext cx="7517828" cy="1499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ato" panose="020F0502020204030203" pitchFamily="34" charset="0"/>
                <a:cs typeface="Lato" panose="020F0502020204030203" pitchFamily="34" charset="0"/>
              </a:rPr>
              <a:t>Технический регламент 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о безопасности сетей газораспределения и </a:t>
            </a:r>
            <a:r>
              <a:rPr lang="ru-RU" sz="2400" dirty="0" err="1">
                <a:latin typeface="Lato" panose="020F0502020204030203" pitchFamily="34" charset="0"/>
                <a:cs typeface="Lato" panose="020F0502020204030203" pitchFamily="34" charset="0"/>
              </a:rPr>
              <a:t>газопотребления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, утв. постановлением Правительства РФ от 29.10.2010 № 870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191" y="2767524"/>
            <a:ext cx="8885989" cy="1752151"/>
          </a:xfrm>
          <a:prstGeom prst="rect">
            <a:avLst/>
          </a:prstGeom>
          <a:noFill/>
        </p:spPr>
        <p:txBody>
          <a:bodyPr wrap="square" lIns="89285" tIns="44643" rIns="89285" bIns="44643" rtlCol="0">
            <a:spAutoFit/>
          </a:bodyPr>
          <a:lstStyle/>
          <a:p>
            <a:pPr algn="just"/>
            <a:r>
              <a:rPr lang="ru-RU" sz="1600" b="1" dirty="0"/>
              <a:t> </a:t>
            </a:r>
            <a:r>
              <a:rPr lang="ru-RU" sz="1800" b="1" dirty="0"/>
              <a:t>92. </a:t>
            </a:r>
            <a:r>
              <a:rPr lang="ru-RU" sz="1800" b="1" dirty="0" smtClean="0"/>
              <a:t>  </a:t>
            </a:r>
            <a:r>
              <a:rPr lang="ru-RU" sz="1800" dirty="0" smtClean="0"/>
              <a:t>Приемка  </a:t>
            </a:r>
            <a:r>
              <a:rPr lang="ru-RU" sz="1800" dirty="0"/>
              <a:t>сети  газораспределения  после   строительства   </a:t>
            </a:r>
            <a:r>
              <a:rPr lang="ru-RU" sz="1800" dirty="0" smtClean="0"/>
              <a:t>либо реконструкции </a:t>
            </a:r>
            <a:r>
              <a:rPr lang="ru-RU" sz="1800" dirty="0"/>
              <a:t>осуществляется  по  завершении  строительных  и   монтажных работ.</a:t>
            </a:r>
          </a:p>
          <a:p>
            <a:pPr algn="just"/>
            <a:r>
              <a:rPr lang="ru-RU" sz="1800" dirty="0"/>
              <a:t>     </a:t>
            </a:r>
            <a:r>
              <a:rPr lang="ru-RU" sz="1800" dirty="0" smtClean="0"/>
              <a:t>          </a:t>
            </a:r>
            <a:r>
              <a:rPr lang="ru-RU" sz="1800" b="1" dirty="0" smtClean="0"/>
              <a:t>Приемка </a:t>
            </a:r>
            <a:r>
              <a:rPr lang="ru-RU" sz="1800" b="1" dirty="0"/>
              <a:t>сети </a:t>
            </a:r>
            <a:r>
              <a:rPr lang="ru-RU" sz="1800" b="1" dirty="0" err="1"/>
              <a:t>газопотребления</a:t>
            </a:r>
            <a:r>
              <a:rPr lang="ru-RU" sz="1800" b="1" dirty="0"/>
              <a:t> </a:t>
            </a:r>
            <a:r>
              <a:rPr lang="ru-RU" sz="1800" dirty="0"/>
              <a:t>после строительства либо </a:t>
            </a:r>
            <a:r>
              <a:rPr lang="ru-RU" sz="1800" dirty="0" smtClean="0"/>
              <a:t>реконструкции осуществляется </a:t>
            </a:r>
            <a:r>
              <a:rPr lang="ru-RU" sz="1800" dirty="0" smtClean="0">
                <a:solidFill>
                  <a:srgbClr val="0070C0"/>
                </a:solidFill>
              </a:rPr>
              <a:t>по </a:t>
            </a:r>
            <a:r>
              <a:rPr lang="ru-RU" sz="1800" dirty="0">
                <a:solidFill>
                  <a:srgbClr val="0070C0"/>
                </a:solidFill>
              </a:rPr>
              <a:t>завершении строительных и  монтажных  работ, </a:t>
            </a:r>
            <a:r>
              <a:rPr lang="ru-RU" sz="1800" b="1" dirty="0" smtClean="0">
                <a:solidFill>
                  <a:srgbClr val="0070C0"/>
                </a:solidFill>
              </a:rPr>
              <a:t>а также </a:t>
            </a:r>
            <a:r>
              <a:rPr lang="ru-RU" sz="1800" dirty="0" smtClean="0">
                <a:solidFill>
                  <a:srgbClr val="0070C0"/>
                </a:solidFill>
              </a:rPr>
              <a:t>пусконаладочных  работ и комплексного  опробования газоиспользующего оборудования</a:t>
            </a:r>
            <a:r>
              <a:rPr lang="ru-RU" sz="1800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86359"/>
            <a:ext cx="854780" cy="88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1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72" y="286359"/>
            <a:ext cx="7517828" cy="1499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ato" panose="020F0502020204030203" pitchFamily="34" charset="0"/>
                <a:cs typeface="Lato" panose="020F0502020204030203" pitchFamily="34" charset="0"/>
              </a:rPr>
              <a:t>Технический регламент 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о безопасности сетей газораспределения и </a:t>
            </a:r>
            <a:r>
              <a:rPr lang="ru-RU" sz="2400" dirty="0" err="1">
                <a:latin typeface="Lato" panose="020F0502020204030203" pitchFamily="34" charset="0"/>
                <a:cs typeface="Lato" panose="020F0502020204030203" pitchFamily="34" charset="0"/>
              </a:rPr>
              <a:t>газопотребления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, утв. постановлением Правительства РФ от 29.10.2010 № 870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061" y="1986474"/>
            <a:ext cx="8885989" cy="4029698"/>
          </a:xfrm>
          <a:prstGeom prst="rect">
            <a:avLst/>
          </a:prstGeom>
          <a:noFill/>
        </p:spPr>
        <p:txBody>
          <a:bodyPr wrap="square" lIns="89285" tIns="44643" rIns="89285" bIns="44643" rtlCol="0">
            <a:spAutoFit/>
          </a:bodyPr>
          <a:lstStyle/>
          <a:p>
            <a:pPr algn="just"/>
            <a:r>
              <a:rPr lang="ru-RU" sz="1600" b="1" dirty="0"/>
              <a:t>93. </a:t>
            </a:r>
            <a:r>
              <a:rPr lang="ru-RU" sz="1600" dirty="0"/>
              <a:t>Приемка сетей газораспределения и </a:t>
            </a:r>
            <a:r>
              <a:rPr lang="ru-RU" sz="1600" dirty="0" err="1"/>
              <a:t>газопотребления</a:t>
            </a:r>
            <a:r>
              <a:rPr lang="ru-RU" sz="1600" dirty="0"/>
              <a:t> осуществляется</a:t>
            </a:r>
          </a:p>
          <a:p>
            <a:pPr algn="just"/>
            <a:r>
              <a:rPr lang="ru-RU" sz="1600" dirty="0"/>
              <a:t>приемочной комиссией, создаваемой застройщиком или </a:t>
            </a:r>
            <a:r>
              <a:rPr lang="ru-RU" sz="1600" dirty="0" smtClean="0"/>
              <a:t>инвестором (далее - </a:t>
            </a:r>
            <a:r>
              <a:rPr lang="ru-RU" sz="1600" dirty="0"/>
              <a:t>приемочная комиссия), в состав которой входят представители:</a:t>
            </a:r>
          </a:p>
          <a:p>
            <a:pPr algn="just"/>
            <a:r>
              <a:rPr lang="ru-RU" sz="1600" dirty="0"/>
              <a:t>     а) застройщика;</a:t>
            </a:r>
          </a:p>
          <a:p>
            <a:pPr algn="just"/>
            <a:r>
              <a:rPr lang="ru-RU" sz="1600" dirty="0"/>
              <a:t>     б) строительной организации;</a:t>
            </a:r>
          </a:p>
          <a:p>
            <a:pPr algn="just"/>
            <a:r>
              <a:rPr lang="ru-RU" sz="1600" dirty="0"/>
              <a:t>     в) проектной организации;</a:t>
            </a:r>
          </a:p>
          <a:p>
            <a:pPr algn="just"/>
            <a:r>
              <a:rPr lang="ru-RU" sz="1600" dirty="0"/>
              <a:t>     г) эксплуатационной организации;</a:t>
            </a:r>
          </a:p>
          <a:p>
            <a:pPr algn="just"/>
            <a:r>
              <a:rPr lang="ru-RU" sz="1600" dirty="0"/>
              <a:t>     д) федерального  органа  исполнительной  </a:t>
            </a:r>
            <a:r>
              <a:rPr lang="ru-RU" sz="1600" dirty="0" smtClean="0"/>
              <a:t>власти, осуществляющего государственный </a:t>
            </a:r>
            <a:r>
              <a:rPr lang="ru-RU" sz="1600" dirty="0"/>
              <a:t>контроль в области охраны окружающей  </a:t>
            </a:r>
            <a:r>
              <a:rPr lang="ru-RU" sz="1600" dirty="0" smtClean="0"/>
              <a:t>среды (в </a:t>
            </a:r>
            <a:r>
              <a:rPr lang="ru-RU" sz="1600" dirty="0"/>
              <a:t>случаях, предусмотренных частью 7 статьи 54 Градостроительного кодекса Российской Федерации);</a:t>
            </a:r>
          </a:p>
          <a:p>
            <a:pPr algn="just"/>
            <a:r>
              <a:rPr lang="ru-RU" sz="1600" dirty="0"/>
              <a:t>     е) федерального органа исполнительной  власти,  </a:t>
            </a:r>
            <a:r>
              <a:rPr lang="ru-RU" sz="1600" dirty="0" smtClean="0"/>
              <a:t>уполномоченного на осуществление </a:t>
            </a:r>
            <a:r>
              <a:rPr lang="ru-RU" sz="1600" dirty="0"/>
              <a:t>государственного строительного надзора;</a:t>
            </a:r>
          </a:p>
          <a:p>
            <a:pPr algn="just"/>
            <a:r>
              <a:rPr lang="ru-RU" sz="1600" dirty="0"/>
              <a:t>     ж) федерального  органа  исполнительной  власти</a:t>
            </a:r>
            <a:r>
              <a:rPr lang="ru-RU" sz="1600" dirty="0" smtClean="0"/>
              <a:t>, осуществляющего функции </a:t>
            </a:r>
            <a:r>
              <a:rPr lang="ru-RU" sz="1600" dirty="0"/>
              <a:t>по контролю (надзору) в сфере промышленной безопасности.</a:t>
            </a:r>
          </a:p>
          <a:p>
            <a:pPr algn="just"/>
            <a:r>
              <a:rPr lang="ru-RU" sz="1600" dirty="0"/>
              <a:t> </a:t>
            </a:r>
            <a:r>
              <a:rPr lang="ru-RU" sz="1600" b="1" dirty="0" smtClean="0"/>
              <a:t>94</a:t>
            </a:r>
            <a:r>
              <a:rPr lang="ru-RU" sz="1600" b="1" dirty="0"/>
              <a:t>. </a:t>
            </a:r>
            <a:r>
              <a:rPr lang="ru-RU" sz="1600" dirty="0"/>
              <a:t>При необходимости  в  состав  приемочной  комиссии  могут  быть</a:t>
            </a:r>
          </a:p>
          <a:p>
            <a:pPr algn="just"/>
            <a:r>
              <a:rPr lang="ru-RU" sz="1600" dirty="0"/>
              <a:t>включены представители других заинтересованных организаций.</a:t>
            </a: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86359"/>
            <a:ext cx="854780" cy="88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97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72" y="286359"/>
            <a:ext cx="7517828" cy="1499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ato" panose="020F0502020204030203" pitchFamily="34" charset="0"/>
                <a:cs typeface="Lato" panose="020F0502020204030203" pitchFamily="34" charset="0"/>
              </a:rPr>
              <a:t>Технический регламент 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о безопасности сетей газораспределения и </a:t>
            </a:r>
            <a:r>
              <a:rPr lang="ru-RU" sz="2400" dirty="0" err="1">
                <a:latin typeface="Lato" panose="020F0502020204030203" pitchFamily="34" charset="0"/>
                <a:cs typeface="Lato" panose="020F0502020204030203" pitchFamily="34" charset="0"/>
              </a:rPr>
              <a:t>газопотребления</a:t>
            </a:r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, утв. постановлением Правительства РФ от 29.10.2010 № 870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060" y="1738824"/>
            <a:ext cx="8885989" cy="4429807"/>
          </a:xfrm>
          <a:prstGeom prst="rect">
            <a:avLst/>
          </a:prstGeom>
          <a:noFill/>
        </p:spPr>
        <p:txBody>
          <a:bodyPr wrap="square" lIns="89285" tIns="44643" rIns="89285" bIns="44643" rtlCol="0">
            <a:spAutoFit/>
          </a:bodyPr>
          <a:lstStyle/>
          <a:p>
            <a:pPr algn="just"/>
            <a:r>
              <a:rPr lang="ru-RU" sz="1600" b="1" dirty="0"/>
              <a:t> </a:t>
            </a:r>
            <a:r>
              <a:rPr lang="ru-RU" sz="1400" b="1" dirty="0"/>
              <a:t>95.</a:t>
            </a:r>
            <a:r>
              <a:rPr lang="ru-RU" sz="1400" dirty="0"/>
              <a:t> При  приемке  сетей   </a:t>
            </a:r>
            <a:r>
              <a:rPr lang="ru-RU" sz="1400" dirty="0" smtClean="0"/>
              <a:t>газораспределения и </a:t>
            </a:r>
            <a:r>
              <a:rPr lang="ru-RU" sz="1400" dirty="0" err="1" smtClean="0"/>
              <a:t>газопотребления</a:t>
            </a:r>
            <a:r>
              <a:rPr lang="ru-RU" sz="1400" dirty="0" smtClean="0"/>
              <a:t>, осуществляемой   </a:t>
            </a:r>
            <a:r>
              <a:rPr lang="ru-RU" sz="1400" dirty="0"/>
              <a:t>приемочной   комиссией,   строительная </a:t>
            </a:r>
            <a:r>
              <a:rPr lang="ru-RU" sz="1400" dirty="0" smtClean="0"/>
              <a:t>организация предоставляет </a:t>
            </a:r>
            <a:r>
              <a:rPr lang="ru-RU" sz="1400" dirty="0"/>
              <a:t>следующие документы и материалы:</a:t>
            </a:r>
          </a:p>
          <a:p>
            <a:pPr algn="just"/>
            <a:r>
              <a:rPr lang="ru-RU" sz="1400" dirty="0"/>
              <a:t>     а) проектная документация (исполнительная документация);</a:t>
            </a:r>
          </a:p>
          <a:p>
            <a:pPr algn="just"/>
            <a:r>
              <a:rPr lang="ru-RU" sz="1400" dirty="0"/>
              <a:t>     б) положительное заключение государственной экспертизы на проектную</a:t>
            </a:r>
          </a:p>
          <a:p>
            <a:pPr algn="just"/>
            <a:r>
              <a:rPr lang="ru-RU" sz="1400" dirty="0"/>
              <a:t>документацию;</a:t>
            </a:r>
          </a:p>
          <a:p>
            <a:pPr algn="just"/>
            <a:r>
              <a:rPr lang="ru-RU" sz="1400" dirty="0"/>
              <a:t>     в) журналы</a:t>
            </a:r>
            <a:r>
              <a:rPr lang="ru-RU" sz="1400" dirty="0" smtClean="0"/>
              <a:t>: …     </a:t>
            </a:r>
            <a:r>
              <a:rPr lang="ru-RU" sz="1400" dirty="0"/>
              <a:t>надзора за строительством  со  стороны  организации, </a:t>
            </a:r>
            <a:r>
              <a:rPr lang="ru-RU" sz="1400" dirty="0" smtClean="0"/>
              <a:t>разработавшей</a:t>
            </a:r>
            <a:endParaRPr lang="ru-RU" sz="1400" dirty="0"/>
          </a:p>
          <a:p>
            <a:pPr algn="just"/>
            <a:r>
              <a:rPr lang="ru-RU" sz="1400" dirty="0"/>
              <a:t>проектную документацию (при наличии договора на его проведение);</a:t>
            </a:r>
          </a:p>
          <a:p>
            <a:pPr algn="just"/>
            <a:r>
              <a:rPr lang="ru-RU" sz="1400" dirty="0" smtClean="0"/>
              <a:t>     г</a:t>
            </a:r>
            <a:r>
              <a:rPr lang="ru-RU" sz="1400" dirty="0"/>
              <a:t>) протоколы</a:t>
            </a:r>
            <a:r>
              <a:rPr lang="ru-RU" sz="1400" dirty="0" smtClean="0"/>
              <a:t>: …</a:t>
            </a:r>
            <a:endParaRPr lang="ru-RU" sz="1400" dirty="0"/>
          </a:p>
          <a:p>
            <a:pPr algn="just"/>
            <a:r>
              <a:rPr lang="ru-RU" sz="1400" dirty="0" smtClean="0"/>
              <a:t>    д</a:t>
            </a:r>
            <a:r>
              <a:rPr lang="ru-RU" sz="1400" dirty="0"/>
              <a:t>) строительные    паспорта    газопроводов, </a:t>
            </a:r>
            <a:r>
              <a:rPr lang="ru-RU" sz="1400" dirty="0" smtClean="0"/>
              <a:t>газоиспользующего оборудования </a:t>
            </a:r>
            <a:r>
              <a:rPr lang="ru-RU" sz="1400" dirty="0"/>
              <a:t>и технологических устройств;</a:t>
            </a:r>
          </a:p>
          <a:p>
            <a:pPr algn="just"/>
            <a:r>
              <a:rPr lang="ru-RU" sz="1400" dirty="0" smtClean="0"/>
              <a:t>    е</a:t>
            </a:r>
            <a:r>
              <a:rPr lang="ru-RU" sz="1400" dirty="0"/>
              <a:t>) документы, подтверждающие соответствие </a:t>
            </a:r>
            <a:r>
              <a:rPr lang="ru-RU" sz="1400" dirty="0" smtClean="0"/>
              <a:t>используемых технических устройств</a:t>
            </a:r>
            <a:r>
              <a:rPr lang="ru-RU" sz="1400" dirty="0"/>
              <a:t>, труб, фасонных частей, сварочных и изоляционных материалов;</a:t>
            </a:r>
          </a:p>
          <a:p>
            <a:pPr algn="just"/>
            <a:r>
              <a:rPr lang="ru-RU" sz="1400" dirty="0"/>
              <a:t>     ж) технико-эксплуатационная документация изготовителей технических </a:t>
            </a:r>
            <a:r>
              <a:rPr lang="ru-RU" sz="1400" dirty="0" smtClean="0"/>
              <a:t>и технологических  </a:t>
            </a:r>
            <a:r>
              <a:rPr lang="ru-RU" sz="1400" dirty="0"/>
              <a:t>устройств  (паспорта,  инструкции  по </a:t>
            </a:r>
            <a:r>
              <a:rPr lang="ru-RU" sz="1400" dirty="0" smtClean="0"/>
              <a:t>эксплуатации и монтажу</a:t>
            </a:r>
            <a:r>
              <a:rPr lang="ru-RU" sz="1400" dirty="0"/>
              <a:t>);</a:t>
            </a:r>
          </a:p>
          <a:p>
            <a:pPr algn="just"/>
            <a:r>
              <a:rPr lang="ru-RU" sz="1400" dirty="0"/>
              <a:t>     з) акты </a:t>
            </a:r>
            <a:r>
              <a:rPr lang="ru-RU" sz="1400" dirty="0" smtClean="0"/>
              <a:t>: …. </a:t>
            </a:r>
            <a:r>
              <a:rPr lang="ru-RU" sz="1400" b="1" dirty="0" smtClean="0"/>
              <a:t>о  </a:t>
            </a:r>
            <a:r>
              <a:rPr lang="ru-RU" sz="1400" b="1" dirty="0"/>
              <a:t>результатах  пусконаладочных  работ  и  комплексном   опробовании</a:t>
            </a:r>
          </a:p>
          <a:p>
            <a:pPr algn="just"/>
            <a:r>
              <a:rPr lang="ru-RU" sz="1400" b="1" dirty="0"/>
              <a:t>газоиспользующего оборудования</a:t>
            </a:r>
            <a:r>
              <a:rPr lang="ru-RU" sz="1400" dirty="0"/>
              <a:t>;</a:t>
            </a:r>
          </a:p>
          <a:p>
            <a:pPr algn="just"/>
            <a:r>
              <a:rPr lang="ru-RU" sz="1400" i="1" dirty="0"/>
              <a:t>     </a:t>
            </a:r>
            <a:r>
              <a:rPr lang="ru-RU" sz="1400" i="1" dirty="0">
                <a:solidFill>
                  <a:srgbClr val="0070C0"/>
                </a:solidFill>
              </a:rPr>
              <a:t>и) копия </a:t>
            </a:r>
            <a:r>
              <a:rPr lang="ru-RU" sz="1400" i="1" dirty="0" smtClean="0">
                <a:solidFill>
                  <a:srgbClr val="0070C0"/>
                </a:solidFill>
              </a:rPr>
              <a:t>приказа о назначении </a:t>
            </a:r>
            <a:r>
              <a:rPr lang="ru-RU" sz="1400" i="1" dirty="0">
                <a:solidFill>
                  <a:srgbClr val="0070C0"/>
                </a:solidFill>
              </a:rPr>
              <a:t>лица, ответственного </a:t>
            </a:r>
            <a:r>
              <a:rPr lang="ru-RU" sz="1400" i="1" dirty="0" smtClean="0">
                <a:solidFill>
                  <a:srgbClr val="0070C0"/>
                </a:solidFill>
              </a:rPr>
              <a:t>за безопасность эксплуатации </a:t>
            </a:r>
            <a:r>
              <a:rPr lang="ru-RU" sz="1400" i="1" dirty="0">
                <a:solidFill>
                  <a:srgbClr val="0070C0"/>
                </a:solidFill>
              </a:rPr>
              <a:t>сетей газораспределения и </a:t>
            </a:r>
            <a:r>
              <a:rPr lang="ru-RU" sz="1400" i="1" dirty="0" err="1">
                <a:solidFill>
                  <a:srgbClr val="0070C0"/>
                </a:solidFill>
              </a:rPr>
              <a:t>газопотребления</a:t>
            </a:r>
            <a:r>
              <a:rPr lang="ru-RU" sz="1400" i="1" dirty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ru-RU" sz="1400" i="1" dirty="0">
                <a:solidFill>
                  <a:srgbClr val="0070C0"/>
                </a:solidFill>
              </a:rPr>
              <a:t>     к) положение о газовой службе или договор с  организацией,   </a:t>
            </a:r>
            <a:r>
              <a:rPr lang="ru-RU" sz="1400" i="1" dirty="0" smtClean="0">
                <a:solidFill>
                  <a:srgbClr val="0070C0"/>
                </a:solidFill>
              </a:rPr>
              <a:t>имеющей опыт </a:t>
            </a:r>
            <a:r>
              <a:rPr lang="ru-RU" sz="1400" i="1" dirty="0">
                <a:solidFill>
                  <a:srgbClr val="0070C0"/>
                </a:solidFill>
              </a:rPr>
              <a:t>проведения  работ  по  техническому  обслуживанию  и    ремонту </a:t>
            </a:r>
            <a:r>
              <a:rPr lang="ru-RU" sz="1400" i="1" dirty="0" smtClean="0">
                <a:solidFill>
                  <a:srgbClr val="0070C0"/>
                </a:solidFill>
              </a:rPr>
              <a:t>сети газораспределения </a:t>
            </a:r>
            <a:r>
              <a:rPr lang="ru-RU" sz="1400" i="1" dirty="0">
                <a:solidFill>
                  <a:srgbClr val="0070C0"/>
                </a:solidFill>
              </a:rPr>
              <a:t>и сети </a:t>
            </a:r>
            <a:r>
              <a:rPr lang="ru-RU" sz="1400" i="1" dirty="0" err="1">
                <a:solidFill>
                  <a:srgbClr val="0070C0"/>
                </a:solidFill>
              </a:rPr>
              <a:t>газопотребления</a:t>
            </a:r>
            <a:r>
              <a:rPr lang="ru-RU" sz="1400" i="1" dirty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ru-RU" sz="1400" i="1" dirty="0">
                <a:solidFill>
                  <a:srgbClr val="0070C0"/>
                </a:solidFill>
              </a:rPr>
              <a:t>     л) план локализации и ликвидации аварийных ситуаций</a:t>
            </a:r>
            <a:r>
              <a:rPr lang="ru-RU" sz="1400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86359"/>
            <a:ext cx="854780" cy="88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93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72" y="286359"/>
            <a:ext cx="7517828" cy="1499942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Lato" panose="020F0502020204030203" pitchFamily="34" charset="0"/>
                <a:cs typeface="Lato" panose="020F0502020204030203" pitchFamily="34" charset="0"/>
              </a:rPr>
              <a:t>«Правила подключения (технологического присоединения) газоиспользующего оборудования и объектов капитального строительства к сетям газораспределения», утвержденные постановлением Правительства РФ от 13.09.2021  № 1547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060" y="1986473"/>
            <a:ext cx="8885989" cy="2552370"/>
          </a:xfrm>
          <a:prstGeom prst="rect">
            <a:avLst/>
          </a:prstGeom>
          <a:noFill/>
        </p:spPr>
        <p:txBody>
          <a:bodyPr wrap="square" lIns="89285" tIns="44643" rIns="89285" bIns="44643" rtlCol="0">
            <a:spAutoFit/>
          </a:bodyPr>
          <a:lstStyle/>
          <a:p>
            <a:pPr algn="just"/>
            <a:r>
              <a:rPr lang="ru-RU" sz="1600" dirty="0" smtClean="0">
                <a:solidFill>
                  <a:prstClr val="black"/>
                </a:solidFill>
              </a:rPr>
              <a:t>Регулируют взаимоотношения между лицом, подключающим свой объект капитального строительства к сети газораспределения (Заказчиком) и специализированной (газораспределительной) организацией (Исполнителем), в том числе:</a:t>
            </a:r>
          </a:p>
          <a:p>
            <a:pPr algn="just"/>
            <a:endParaRPr lang="ru-RU" sz="1600" dirty="0" smtClean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</a:rPr>
              <a:t>Выдачу технических условий на подключение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</a:rPr>
              <a:t>Порядок заключения и выполнения договора на подключение, включая выполнение технических условий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</a:rPr>
              <a:t>Содержание мероприятий по подключению (технологическому присоединению)</a:t>
            </a:r>
            <a:endParaRPr lang="ru-RU" sz="1600" dirty="0">
              <a:solidFill>
                <a:prstClr val="black"/>
              </a:solidFill>
            </a:endParaRPr>
          </a:p>
          <a:p>
            <a:pPr algn="just"/>
            <a:endParaRPr lang="ru-RU" sz="1600" b="1" i="1" dirty="0" smtClean="0">
              <a:solidFill>
                <a:prstClr val="black"/>
              </a:solidFill>
            </a:endParaRPr>
          </a:p>
          <a:p>
            <a:pPr algn="just"/>
            <a:endParaRPr lang="ru-RU" sz="1600" b="1" i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86359"/>
            <a:ext cx="854780" cy="88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14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98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9581" y="3501008"/>
            <a:ext cx="7566841" cy="95988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Спасибо   за  внимание!</a:t>
            </a:r>
            <a:endParaRPr lang="ru-RU" sz="2400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902" y="1550996"/>
            <a:ext cx="1768439" cy="183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180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769</Words>
  <Application>Microsoft Office PowerPoint</Application>
  <PresentationFormat>Лист A4 (210x297 мм)</PresentationFormat>
  <Paragraphs>65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Тема Office</vt:lpstr>
      <vt:lpstr>1_Тема Office</vt:lpstr>
      <vt:lpstr>2_Тема Office</vt:lpstr>
      <vt:lpstr>4_Тема Office</vt:lpstr>
      <vt:lpstr>Отдельные вопросы приемки законченных строительством объектов в соответствии с положениями Технического регламента о безопасности сетей газораспределения и газопотребления</vt:lpstr>
      <vt:lpstr>Ст. 8 Федерального закона от 21.07.1997  № 116-ФЗ «О промышленной безопасности опасных производственных объектов»</vt:lpstr>
      <vt:lpstr>Градостроительный Кодекс Российской Федерации</vt:lpstr>
      <vt:lpstr>Технический регламент о безопасности сетей газораспределения и газопотребления, утв. постановлением Правительства РФ от 29.10.2010 № 870</vt:lpstr>
      <vt:lpstr>Технический регламент о безопасности сетей газораспределения и газопотребления, утв. постановлением Правительства РФ от 29.10.2010 № 870</vt:lpstr>
      <vt:lpstr>Технический регламент о безопасности сетей газораспределения и газопотребления, утв. постановлением Правительства РФ от 29.10.2010 № 870</vt:lpstr>
      <vt:lpstr>«Правила подключения (технологического присоединения) газоиспользующего оборудования и объектов капитального строительства к сетям газораспределения», утвержденные постановлением Правительства РФ от 13.09.2021  № 1547</vt:lpstr>
      <vt:lpstr>Спасибо  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ОГН СРАВНЕНИЕ ПОКАЗАТЕЛЕЙ за 6 месяцев 2018- 2019</dc:title>
  <dc:creator>Андрей Кварацхелия</dc:creator>
  <cp:lastModifiedBy>Кварацхелия Андрей Евгеньевич</cp:lastModifiedBy>
  <cp:revision>61</cp:revision>
  <dcterms:modified xsi:type="dcterms:W3CDTF">2026-02-10T09:00:09Z</dcterms:modified>
</cp:coreProperties>
</file>